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5" r:id="rId4"/>
    <p:sldId id="262" r:id="rId5"/>
    <p:sldId id="273" r:id="rId6"/>
    <p:sldId id="264" r:id="rId7"/>
    <p:sldId id="265" r:id="rId8"/>
    <p:sldId id="266" r:id="rId9"/>
    <p:sldId id="267" r:id="rId10"/>
    <p:sldId id="268" r:id="rId11"/>
    <p:sldId id="27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99FF"/>
    <a:srgbClr val="0066FF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7313"/>
            <a:ext cx="7772400" cy="1470025"/>
          </a:xfrm>
          <a:solidFill>
            <a:schemeClr val="bg1">
              <a:alpha val="39999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325"/>
            <a:ext cx="6400800" cy="1752600"/>
          </a:xfrm>
          <a:ln w="9525"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562111-B31F-4AED-8166-1872ADF297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E441F-06D8-4A8C-842A-7A8CE0F61B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10C4A-C777-4DD1-B84C-1412A231CF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B72B0-ED95-4D81-B59D-3E7CC21C36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1F57D-2FE8-471C-BB11-371F6300C2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7448C-30EE-430B-8223-BB74A07503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B7006-D914-4D77-BCDD-1162B0D72F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556DC-5978-496E-987D-17680B2C41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C64BE-DBEA-464E-A78A-950074A2CF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0057C-754B-454C-92A8-60AF492663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5C2E2-CE69-446F-8013-C6E2A35452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nt1234ыярфенш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335213" cy="17986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317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245D5CB-62DC-4DCE-9DEF-202539CDD62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2111B28D-352A-43F7-BDBF-617E826086A7}" type="slidenum">
              <a:rPr lang="ru-RU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rPr>
              <a:pPr algn="r">
                <a:defRPr/>
              </a:pPr>
              <a:t>1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2053" name="Picture 4" descr="F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ZDAN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44488"/>
            <a:ext cx="3276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1"/>
          <p:cNvSpPr txBox="1">
            <a:spLocks noChangeArrowheads="1"/>
          </p:cNvSpPr>
          <p:nvPr/>
        </p:nvSpPr>
        <p:spPr bwMode="auto">
          <a:xfrm>
            <a:off x="0" y="2039938"/>
            <a:ext cx="42338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cs typeface="Arial" charset="0"/>
              </a:rPr>
              <a:t>Казанский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cs typeface="Arial" charset="0"/>
              </a:rPr>
              <a:t>(Приволжский)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cs typeface="Arial" charset="0"/>
              </a:rPr>
              <a:t>федеральный университет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376A8-88CD-41E2-829F-1EFE58D471A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7969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0" dirty="0" smtClean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КФУ и Университет третьего возраста</a:t>
            </a:r>
            <a:endParaRPr lang="ru-RU" sz="2000" b="0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47577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   «</a:t>
            </a:r>
            <a:r>
              <a:rPr lang="ru-RU" sz="2000" b="1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Человек молод, пока он учится». Конфуций</a:t>
            </a:r>
            <a:r>
              <a:rPr lang="ru-RU" sz="20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user\Рабочий стол\фото третьего возраста\Emb_K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214554"/>
            <a:ext cx="2857520" cy="2725637"/>
          </a:xfrm>
          <a:prstGeom prst="rect">
            <a:avLst/>
          </a:prstGeom>
          <a:noFill/>
        </p:spPr>
      </p:pic>
      <p:pic>
        <p:nvPicPr>
          <p:cNvPr id="8" name="Picture 2" descr="C:\Documents and Settings\user\Рабочий стол\фото третьего возраста\1312291536_nu-2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357430"/>
            <a:ext cx="2714644" cy="2497346"/>
          </a:xfrm>
          <a:prstGeom prst="rect">
            <a:avLst/>
          </a:prstGeom>
          <a:noFill/>
          <a:ln w="3175">
            <a:solidFill>
              <a:srgbClr val="3399FF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5000636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99FF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3399FF"/>
                </a:solidFill>
                <a:latin typeface="Arial" pitchFamily="34" charset="0"/>
              </a:rPr>
              <a:t>Обучение и пожилой возраст – это понятия, которые не противоречат друг другу.  </a:t>
            </a:r>
            <a:endParaRPr lang="ru-RU" sz="2000" dirty="0" smtClean="0">
              <a:solidFill>
                <a:srgbClr val="3399FF"/>
              </a:solidFill>
              <a:latin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rgbClr val="3399FF"/>
                </a:solidFill>
                <a:latin typeface="Arial" pitchFamily="34" charset="0"/>
              </a:rPr>
              <a:t>У п</a:t>
            </a:r>
            <a:r>
              <a:rPr lang="ru-RU" sz="2000" dirty="0" smtClean="0">
                <a:solidFill>
                  <a:srgbClr val="3399FF"/>
                </a:solidFill>
                <a:latin typeface="Arial" pitchFamily="34" charset="0"/>
              </a:rPr>
              <a:t>роекта </a:t>
            </a:r>
            <a:r>
              <a:rPr lang="ru-RU" sz="2000" dirty="0" smtClean="0">
                <a:solidFill>
                  <a:srgbClr val="3399FF"/>
                </a:solidFill>
                <a:latin typeface="Arial" pitchFamily="34" charset="0"/>
              </a:rPr>
              <a:t>«Университет третьего возраста»  </a:t>
            </a:r>
            <a:r>
              <a:rPr lang="ru-RU" sz="2000" dirty="0" smtClean="0">
                <a:solidFill>
                  <a:srgbClr val="3399FF"/>
                </a:solidFill>
                <a:latin typeface="Arial" pitchFamily="34" charset="0"/>
              </a:rPr>
              <a:t>должны </a:t>
            </a:r>
            <a:r>
              <a:rPr lang="ru-RU" sz="2000" dirty="0" smtClean="0">
                <a:solidFill>
                  <a:srgbClr val="3399FF"/>
                </a:solidFill>
                <a:latin typeface="Arial" pitchFamily="34" charset="0"/>
              </a:rPr>
              <a:t>быть перспективы долгосрочного развития.</a:t>
            </a:r>
            <a:r>
              <a:rPr lang="ru-RU" sz="2000" b="1" dirty="0" smtClean="0">
                <a:solidFill>
                  <a:srgbClr val="3399FF"/>
                </a:solidFill>
                <a:latin typeface="Arial" pitchFamily="34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0" dirty="0" smtClean="0">
                <a:latin typeface="Arial" pitchFamily="34" charset="0"/>
                <a:cs typeface="Arial" pitchFamily="34" charset="0"/>
              </a:rPr>
              <a:t>КФУ и Университет третьего возраста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b="1" dirty="0" smtClean="0">
              <a:ln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</a:ln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ln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</a:ln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ln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</a:ln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400" b="1" dirty="0" smtClean="0">
                <a:ln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Благодарю за внимание!</a:t>
            </a:r>
          </a:p>
          <a:p>
            <a:endParaRPr lang="ru-RU" sz="4400" dirty="0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472" y="4929197"/>
            <a:ext cx="8358246" cy="15001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ts val="0"/>
              </a:spcBef>
            </a:pPr>
            <a:r>
              <a:rPr lang="ru-RU" sz="2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КФУ и Университет третьего возраста: сочетание новой теории и </a:t>
            </a:r>
            <a:r>
              <a:rPr lang="ru-RU" sz="24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жизненного опыта          </a:t>
            </a:r>
          </a:p>
          <a:p>
            <a:pPr algn="just">
              <a:spcBef>
                <a:spcPts val="0"/>
              </a:spcBef>
            </a:pPr>
            <a:r>
              <a:rPr lang="ru-RU" sz="23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                                                                     Р.Г </a:t>
            </a:r>
            <a:r>
              <a:rPr lang="ru-RU" sz="2300" b="1" dirty="0" err="1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Минзарипов</a:t>
            </a:r>
            <a:r>
              <a:rPr lang="ru-RU" sz="23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                                </a:t>
            </a:r>
          </a:p>
          <a:p>
            <a:pPr algn="just">
              <a:spcBef>
                <a:spcPts val="0"/>
              </a:spcBef>
            </a:pPr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фото третьего возраста\коллаж последн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928794" y="1785926"/>
            <a:ext cx="5214974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kern="1300" spc="2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 познании нового – смысл человеческой жизни  и одновременно – это средство</a:t>
            </a:r>
          </a:p>
          <a:p>
            <a:pPr algn="ctr">
              <a:buNone/>
            </a:pPr>
            <a:r>
              <a:rPr lang="ru-RU" sz="3200" b="1" kern="1300" spc="2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ее  продолжительности.</a:t>
            </a:r>
            <a:endParaRPr lang="ru-RU" sz="3200" kern="1300" spc="2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500042"/>
            <a:ext cx="564360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99FF"/>
                </a:solidFill>
              </a:rPr>
              <a:t>КФУ и Университет третьего возраста</a:t>
            </a:r>
            <a:endParaRPr lang="ru-RU" sz="2000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14546" y="214290"/>
            <a:ext cx="6357982" cy="7858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000" b="0" dirty="0" smtClean="0">
                <a:solidFill>
                  <a:srgbClr val="0099FF"/>
                </a:solidFill>
                <a:latin typeface="Arial" pitchFamily="34" charset="0"/>
              </a:rPr>
              <a:t>КФУ и Университет третьего возраста</a:t>
            </a:r>
            <a:endParaRPr lang="ru-RU" sz="2000" b="0" dirty="0">
              <a:solidFill>
                <a:srgbClr val="0099FF"/>
              </a:solidFill>
              <a:latin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3214678" y="1714488"/>
            <a:ext cx="5715040" cy="2000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sz="2400" b="1" dirty="0" smtClean="0">
                <a:solidFill>
                  <a:srgbClr val="3366CC"/>
                </a:solidFill>
              </a:rPr>
              <a:t>    </a:t>
            </a:r>
            <a:r>
              <a:rPr lang="ru-RU" sz="2400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Если в 2007 году  в Казанском университете обучалось всего </a:t>
            </a:r>
            <a:r>
              <a:rPr lang="ru-RU" sz="2400" b="1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156 </a:t>
            </a:r>
            <a:r>
              <a:rPr lang="ru-RU" sz="2400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студентов третьего возраста, то в настоящее время проходит обучение более </a:t>
            </a:r>
            <a:r>
              <a:rPr lang="ru-RU" sz="2400" b="1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1600 </a:t>
            </a:r>
            <a:r>
              <a:rPr lang="ru-RU" sz="2400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слушателей.</a:t>
            </a:r>
          </a:p>
          <a:p>
            <a:pPr algn="just"/>
            <a:endParaRPr lang="ru-RU" sz="2800" dirty="0">
              <a:solidFill>
                <a:srgbClr val="3399FF"/>
              </a:solidFill>
            </a:endParaRPr>
          </a:p>
        </p:txBody>
      </p:sp>
      <p:pic>
        <p:nvPicPr>
          <p:cNvPr id="3075" name="Picture 3" descr="C:\Documents and Settings\user\Рабочий стол\фото третьего возраста\26416_14_640x45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2786082" cy="24406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Documents and Settings\user\Рабочий стол\фото третьего возраста\fg29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929066"/>
            <a:ext cx="4572032" cy="26432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14282" y="2643182"/>
            <a:ext cx="2857520" cy="26432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5929354" cy="7858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0" dirty="0" smtClean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КФУ и Университет третьего возраста</a:t>
            </a:r>
            <a:endParaRPr lang="ru-RU" b="0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214282" y="2000241"/>
            <a:ext cx="3429024" cy="30718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4" name="Picture 6" descr="C:\Documents and Settings\user\Рабочий стол\фото третьего возраста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3286148" cy="30003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86182" y="1357298"/>
            <a:ext cx="5143536" cy="2428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3399FF"/>
                </a:solidFill>
                <a:latin typeface="Arial" pitchFamily="34" charset="0"/>
              </a:rPr>
              <a:t>Р</a:t>
            </a:r>
            <a:r>
              <a:rPr lang="ru-RU" sz="2000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еализуются такие образовательные программы, как: «Экономика и право», «Политология», «Философия», «Основы компьютерной грамотности». Третий год  читается цикл публичных лекций по истории Казани. </a:t>
            </a:r>
            <a:endParaRPr lang="ru-RU" sz="2000" dirty="0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Documents and Settings\user\Рабочий стол\фото третьего возраста\2011-10-06 Третий возраст Университет 2011-2012 учебный год 0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714744" y="4000504"/>
            <a:ext cx="5072130" cy="2614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429420" cy="7858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0" dirty="0" smtClean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КФУ и Университет третьего возраста</a:t>
            </a:r>
            <a:endParaRPr lang="ru-RU" sz="2000" b="0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" descr="C:\Documents and Settings\user\Рабочий стол\фото третьего возраста\26416_13_606x355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3438" y="4214818"/>
            <a:ext cx="3833806" cy="2348164"/>
          </a:xfrm>
          <a:prstGeom prst="rect">
            <a:avLst/>
          </a:prstGeom>
          <a:noFill/>
          <a:ln w="3175">
            <a:solidFill>
              <a:srgbClr val="3399FF"/>
            </a:solidFill>
            <a:miter lim="800000"/>
            <a:headEnd/>
            <a:tailEnd/>
          </a:ln>
          <a:effectLst/>
        </p:spPr>
      </p:pic>
      <p:pic>
        <p:nvPicPr>
          <p:cNvPr id="19" name="Picture 5" descr="C:\Documents and Settings\user\Рабочий стол\фото третьего возраста\komp_1_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14818"/>
            <a:ext cx="3429024" cy="2368873"/>
          </a:xfrm>
          <a:prstGeom prst="rect">
            <a:avLst/>
          </a:prstGeom>
          <a:noFill/>
        </p:spPr>
      </p:pic>
      <p:pic>
        <p:nvPicPr>
          <p:cNvPr id="20" name="Picture 2" descr="C:\Documents and Settings\user\Рабочий стол\фото третьего возраста\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5720" y="1571612"/>
            <a:ext cx="1560984" cy="121444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57356" y="2357430"/>
            <a:ext cx="1857388" cy="13430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6" descr="C:\Documents and Settings\user\Рабочий стол\фото третьего возраста\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357430"/>
            <a:ext cx="1842578" cy="128588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6248" y="1357298"/>
            <a:ext cx="4286280" cy="2286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6248" y="1357298"/>
            <a:ext cx="4286280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99FF"/>
                </a:solidFill>
              </a:rPr>
              <a:t>Инициатива Университета третьего возраста поддержана руководством Республики Татарстан и сегодня практически все пенсионеры осваивают основы компьютерной     грамотности</a:t>
            </a:r>
            <a:endParaRPr lang="ru-RU" sz="2000" b="1" dirty="0">
              <a:solidFill>
                <a:srgbClr val="33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57166"/>
            <a:ext cx="6543692" cy="7143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0" dirty="0" smtClean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КФУ и Университет третьего возраста</a:t>
            </a:r>
            <a:endParaRPr lang="ru-RU" sz="2000" b="0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sz="2000" b="1" dirty="0" smtClean="0">
                <a:solidFill>
                  <a:srgbClr val="3399FF"/>
                </a:solidFill>
              </a:rPr>
              <a:t>    </a:t>
            </a:r>
            <a:r>
              <a:rPr lang="ru-RU" sz="2400" dirty="0" smtClean="0">
                <a:solidFill>
                  <a:srgbClr val="3399FF"/>
                </a:solidFill>
                <a:latin typeface="Arial" pitchFamily="34" charset="0"/>
              </a:rPr>
              <a:t>Большую популярность завоевало  направление «Экономика и право»</a:t>
            </a:r>
            <a:r>
              <a:rPr lang="ru-RU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ru-RU" sz="2400" dirty="0" smtClean="0">
                <a:solidFill>
                  <a:srgbClr val="3399FF"/>
                </a:solidFill>
                <a:latin typeface="Arial" pitchFamily="34" charset="0"/>
              </a:rPr>
              <a:t>основная задача которого – повышение правовой и экономической грамотности.   </a:t>
            </a:r>
            <a:endParaRPr lang="ru-RU" sz="2400" dirty="0">
              <a:solidFill>
                <a:srgbClr val="3399FF"/>
              </a:solidFill>
              <a:latin typeface="Arial" pitchFamily="34" charset="0"/>
            </a:endParaRPr>
          </a:p>
        </p:txBody>
      </p:sp>
      <p:pic>
        <p:nvPicPr>
          <p:cNvPr id="5" name="Picture 3" descr="C:\Documents and Settings\user\Рабочий стол\фото третьего возраста\tatarstan yniversite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6248" y="2928934"/>
            <a:ext cx="4143404" cy="3214710"/>
          </a:xfrm>
          <a:prstGeom prst="rect">
            <a:avLst/>
          </a:prstGeom>
          <a:noFill/>
          <a:ln w="3175">
            <a:solidFill>
              <a:srgbClr val="3399FF"/>
            </a:solidFill>
            <a:miter lim="800000"/>
            <a:headEnd/>
            <a:tailEnd/>
          </a:ln>
          <a:effectLst/>
        </p:spPr>
      </p:pic>
      <p:pic>
        <p:nvPicPr>
          <p:cNvPr id="10243" name="Picture 3" descr="C:\Documents and Settings\user\Рабочий стол\фото третьего возраста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00438"/>
            <a:ext cx="3143272" cy="26431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3500438"/>
            <a:ext cx="3143272" cy="26432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500858" cy="7858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0" dirty="0" smtClean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КФУ и Университет третьего возраста</a:t>
            </a:r>
            <a:endParaRPr lang="ru-RU" sz="2000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\Рабочий стол\фото третьего возраста\1_ejw_9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3786214" cy="3125791"/>
          </a:xfrm>
          <a:prstGeom prst="rect">
            <a:avLst/>
          </a:prstGeom>
          <a:noFill/>
          <a:effectLst>
            <a:outerShdw blurRad="50800" dist="38100" dir="2700000" algn="tl" rotWithShape="0">
              <a:srgbClr val="CCFFFF">
                <a:alpha val="40000"/>
              </a:srgbClr>
            </a:outerShdw>
          </a:effectLst>
        </p:spPr>
      </p:pic>
      <p:pic>
        <p:nvPicPr>
          <p:cNvPr id="11266" name="Picture 2" descr="C:\Documents and Settings\user\Рабочий стол\фото третьего возраста\fg29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00438"/>
            <a:ext cx="4286280" cy="31432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71934" y="1214422"/>
            <a:ext cx="4714908" cy="20002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Занятия проводят около </a:t>
            </a:r>
            <a:r>
              <a:rPr lang="ru-RU" sz="2400" b="1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ru-RU" sz="2400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представителей профессорско-преподавательского состава КФУ</a:t>
            </a:r>
            <a:r>
              <a:rPr lang="ru-RU" sz="24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3429000"/>
            <a:ext cx="4429156" cy="32861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00858" cy="7254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0" dirty="0" smtClean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КФУ и Университет третьего возраста</a:t>
            </a:r>
            <a:endParaRPr lang="ru-RU" sz="2000" b="0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66883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sz="1800" b="1" dirty="0" smtClean="0">
                <a:solidFill>
                  <a:srgbClr val="3399FF"/>
                </a:solidFill>
              </a:rPr>
              <a:t>    </a:t>
            </a:r>
            <a:r>
              <a:rPr lang="ru-RU" sz="2200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Университет третьего возраста, по мнению многих его участников, позволяет справиться с одиночеством и даже болезнями, </a:t>
            </a:r>
            <a:r>
              <a:rPr lang="ru-RU" sz="2200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такое </a:t>
            </a:r>
            <a:r>
              <a:rPr lang="ru-RU" sz="2200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обучение позволяет идти в ногу со временем, помогает в трудных жизненных ситуациях.</a:t>
            </a:r>
          </a:p>
          <a:p>
            <a:pPr algn="just"/>
            <a:endParaRPr lang="ru-RU" sz="1800" b="1" dirty="0">
              <a:solidFill>
                <a:srgbClr val="3399FF"/>
              </a:solidFill>
            </a:endParaRPr>
          </a:p>
        </p:txBody>
      </p:sp>
      <p:pic>
        <p:nvPicPr>
          <p:cNvPr id="12293" name="Picture 5" descr="C:\Documents and Settings\user\Рабочий стол\фото третьего возраста\fg2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071810"/>
            <a:ext cx="4333872" cy="2886359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фото третьего возраста\fg29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143248"/>
            <a:ext cx="2922594" cy="28914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2928934"/>
            <a:ext cx="4643470" cy="3214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071810"/>
            <a:ext cx="3143272" cy="3071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5_Eduglobalizatio">
  <a:themeElements>
    <a:clrScheme name="Edu globaliz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globaliz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globaliz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55_Eduglobalizatio</Template>
  <TotalTime>292</TotalTime>
  <Words>244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55_Eduglobalizatio</vt:lpstr>
      <vt:lpstr>Слайд 1</vt:lpstr>
      <vt:lpstr>Слайд 2</vt:lpstr>
      <vt:lpstr>Слайд 3</vt:lpstr>
      <vt:lpstr>КФУ и Университет третьего возраста</vt:lpstr>
      <vt:lpstr>КФУ и Университет третьего возраста</vt:lpstr>
      <vt:lpstr>КФУ и Университет третьего возраста</vt:lpstr>
      <vt:lpstr>КФУ и Университет третьего возраста</vt:lpstr>
      <vt:lpstr>КФУ и Университет третьего возраста</vt:lpstr>
      <vt:lpstr>КФУ и Университет третьего возраста</vt:lpstr>
      <vt:lpstr>КФУ и Университет третьего возраста</vt:lpstr>
      <vt:lpstr>КФУ и Университет третьего возраста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.</dc:creator>
  <cp:lastModifiedBy>Ирина</cp:lastModifiedBy>
  <cp:revision>37</cp:revision>
  <dcterms:created xsi:type="dcterms:W3CDTF">2011-12-09T09:00:20Z</dcterms:created>
  <dcterms:modified xsi:type="dcterms:W3CDTF">2012-03-27T14:12:51Z</dcterms:modified>
</cp:coreProperties>
</file>