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6" r:id="rId3"/>
    <p:sldId id="271" r:id="rId4"/>
    <p:sldId id="268" r:id="rId5"/>
    <p:sldId id="269" r:id="rId6"/>
    <p:sldId id="263" r:id="rId7"/>
    <p:sldId id="257" r:id="rId8"/>
    <p:sldId id="259" r:id="rId9"/>
    <p:sldId id="260" r:id="rId10"/>
    <p:sldId id="262" r:id="rId11"/>
    <p:sldId id="277" r:id="rId12"/>
    <p:sldId id="270" r:id="rId13"/>
    <p:sldId id="276" r:id="rId14"/>
    <p:sldId id="264" r:id="rId15"/>
    <p:sldId id="272" r:id="rId16"/>
    <p:sldId id="275" r:id="rId17"/>
    <p:sldId id="273" r:id="rId18"/>
    <p:sldId id="274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5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721D7-C371-47EC-AC19-797E3D61154E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537E00-887F-482A-9739-97CC89B39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2FDC1-31E8-44C7-A19D-610F0285D036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FEAE-6164-49EE-B653-E07F627EF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EA53-D7C7-4987-AC46-9031C2A9AD50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EC2AA-A3A7-436E-AF71-B6EF235A5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9ED90-F1D4-4C5B-A1AF-053CBD04FADF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DB57-F3DA-46A5-BDD0-B8FF53228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1B9FDC-A7A2-4798-A76B-1334D4244117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45340F-365C-4E3B-87F7-EBCAD37C9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BFAC2-9CE6-4525-9F41-7E844BC32595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70A5-246C-4259-BB99-A385229C2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0AAA33-138E-4893-BA96-ED45221D6E7A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5F09F1-442D-4A4E-A518-CB28B1A9B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91C1A-0132-4DF2-B07A-59935562ECF0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0BC3B-07B3-420D-BE37-A4B7B466E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93F47-81E7-48D3-A511-9CA48ED7B002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9E297E-B54E-4C39-B119-901463ABD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770BFF-9E0F-4E49-A96D-2AE671689D7B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2C6C58-3FE3-4A52-8C0E-5DFA74AFC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CD6329-E344-4D2E-84DF-0D584FD69116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904824-1531-4A95-90CD-854556777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6BF310-FBF4-4402-A2F6-A7812B8F7EDC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915A424-BDFD-4E8A-9204-494670119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6" r:id="rId3"/>
    <p:sldLayoutId id="2147483691" r:id="rId4"/>
    <p:sldLayoutId id="2147483697" r:id="rId5"/>
    <p:sldLayoutId id="2147483692" r:id="rId6"/>
    <p:sldLayoutId id="2147483698" r:id="rId7"/>
    <p:sldLayoutId id="2147483699" r:id="rId8"/>
    <p:sldLayoutId id="2147483700" r:id="rId9"/>
    <p:sldLayoutId id="2147483693" r:id="rId10"/>
    <p:sldLayoutId id="2147483694" r:id="rId11"/>
  </p:sldLayoutIdLst>
  <p:transition spd="slow" advClick="0" advTm="5000">
    <p:strips dir="rd"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://www.ksu.edu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университет пожилого человека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0" y="5103813"/>
            <a:ext cx="6553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Университет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пожилого человека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в КГУ им. Н.А.Некрасова</a:t>
            </a:r>
          </a:p>
        </p:txBody>
      </p:sp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Изображение 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321175" cy="6408738"/>
          </a:xfrm>
          <a:prstGeom prst="rect">
            <a:avLst/>
          </a:prstGeom>
          <a:noFill/>
        </p:spPr>
      </p:pic>
      <p:pic>
        <p:nvPicPr>
          <p:cNvPr id="18443" name="Picture 11" descr="Изображение 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005263"/>
            <a:ext cx="4221162" cy="2533650"/>
          </a:xfrm>
          <a:prstGeom prst="rect">
            <a:avLst/>
          </a:prstGeom>
          <a:noFill/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643438" y="333375"/>
            <a:ext cx="4321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Информация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о работе 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Университета 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пожилого человека</a:t>
            </a:r>
            <a:r>
              <a:rPr lang="ru-RU" sz="2400">
                <a:latin typeface="Times New Roman" pitchFamily="18" charset="0"/>
              </a:rPr>
              <a:t>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распространялась не только в интернете, но и в газетах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г. Костромы и области</a:t>
            </a:r>
          </a:p>
        </p:txBody>
      </p:sp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87450" y="274638"/>
            <a:ext cx="7747000" cy="250666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smtClean="0">
                <a:solidFill>
                  <a:srgbClr val="FA350E"/>
                </a:solidFill>
                <a:effectLst/>
                <a:latin typeface="Times New Roman" pitchFamily="18" charset="0"/>
              </a:rPr>
              <a:t>Дополнительные </a:t>
            </a:r>
            <a:br>
              <a:rPr lang="ru-RU" sz="4000" b="1" smtClean="0">
                <a:solidFill>
                  <a:srgbClr val="FA350E"/>
                </a:solidFill>
                <a:effectLst/>
                <a:latin typeface="Times New Roman" pitchFamily="18" charset="0"/>
              </a:rPr>
            </a:br>
            <a:r>
              <a:rPr lang="ru-RU" sz="4000" b="1" smtClean="0">
                <a:solidFill>
                  <a:srgbClr val="FA350E"/>
                </a:solidFill>
                <a:effectLst/>
                <a:latin typeface="Times New Roman" pitchFamily="18" charset="0"/>
              </a:rPr>
              <a:t>образовательные программы </a:t>
            </a:r>
            <a:r>
              <a:rPr lang="ru-RU" sz="3200" b="1" smtClean="0">
                <a:solidFill>
                  <a:srgbClr val="FA350E"/>
                </a:solidFill>
                <a:effectLst/>
                <a:latin typeface="Times New Roman" pitchFamily="18" charset="0"/>
              </a:rPr>
              <a:t>для слушателей </a:t>
            </a:r>
            <a:br>
              <a:rPr lang="ru-RU" sz="3200" b="1" smtClean="0">
                <a:solidFill>
                  <a:srgbClr val="FA350E"/>
                </a:solidFill>
                <a:effectLst/>
                <a:latin typeface="Times New Roman" pitchFamily="18" charset="0"/>
              </a:rPr>
            </a:br>
            <a:r>
              <a:rPr lang="ru-RU" sz="3200" b="1" smtClean="0">
                <a:solidFill>
                  <a:srgbClr val="FA350E"/>
                </a:solidFill>
                <a:effectLst/>
                <a:latin typeface="Times New Roman" pitchFamily="18" charset="0"/>
              </a:rPr>
              <a:t>Университета пожилого человека</a:t>
            </a:r>
            <a:r>
              <a:rPr lang="ru-RU" sz="1800" smtClean="0">
                <a:effectLst/>
                <a:latin typeface="Times New Roman" pitchFamily="18" charset="0"/>
              </a:rPr>
              <a:t>:</a:t>
            </a:r>
          </a:p>
        </p:txBody>
      </p:sp>
      <p:sp>
        <p:nvSpPr>
          <p:cNvPr id="49355" name="Text Box 203"/>
          <p:cNvSpPr txBox="1">
            <a:spLocks noChangeArrowheads="1"/>
          </p:cNvSpPr>
          <p:nvPr/>
        </p:nvSpPr>
        <p:spPr bwMode="auto">
          <a:xfrm>
            <a:off x="1258888" y="2997200"/>
            <a:ext cx="74390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</a:rPr>
              <a:t>Лоскутное шитье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</a:rPr>
              <a:t>Ремонт и реставрация одежды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</a:rPr>
              <a:t>Кулинарная мастерская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</a:rPr>
              <a:t>Прикладная ботаника или Ландшафтный дизайн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</a:rPr>
              <a:t>Основы компьютерной грамотности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</a:rPr>
              <a:t>Основы здорового образа жизни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</a:rPr>
              <a:t>Правоведение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</a:rPr>
              <a:t>Новые форма и виды физической активности </a:t>
            </a:r>
          </a:p>
          <a:p>
            <a:pPr marL="342900" indent="-342900"/>
            <a:r>
              <a:rPr lang="ru-RU" sz="2400">
                <a:latin typeface="Times New Roman" pitchFamily="18" charset="0"/>
              </a:rPr>
              <a:t>    людей пожилого и старшего возраста</a:t>
            </a:r>
          </a:p>
        </p:txBody>
      </p:sp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258888" y="692150"/>
            <a:ext cx="7489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eorgia" pitchFamily="18" charset="0"/>
              </a:rPr>
              <a:t>В период </a:t>
            </a:r>
            <a:r>
              <a:rPr lang="ru-RU" sz="2000" b="1">
                <a:latin typeface="Georgia" pitchFamily="18" charset="0"/>
              </a:rPr>
              <a:t>с </a:t>
            </a:r>
            <a:r>
              <a:rPr lang="ru-RU" sz="2000" b="1">
                <a:solidFill>
                  <a:schemeClr val="accent1"/>
                </a:solidFill>
                <a:latin typeface="Georgia" pitchFamily="18" charset="0"/>
              </a:rPr>
              <a:t>1 октября 2011 года по 30 апреля 2013 года</a:t>
            </a:r>
            <a:r>
              <a:rPr lang="ru-RU" sz="2000">
                <a:latin typeface="Georgia" pitchFamily="18" charset="0"/>
              </a:rPr>
              <a:t> в Университете пожилого человека </a:t>
            </a:r>
          </a:p>
          <a:p>
            <a:pPr algn="ctr"/>
            <a:r>
              <a:rPr lang="ru-RU" sz="2000">
                <a:latin typeface="Georgia" pitchFamily="18" charset="0"/>
              </a:rPr>
              <a:t>обучились </a:t>
            </a:r>
            <a:r>
              <a:rPr lang="ru-RU" sz="2000" b="1"/>
              <a:t>124</a:t>
            </a:r>
            <a:r>
              <a:rPr lang="ru-RU" sz="2000">
                <a:latin typeface="Georgia" pitchFamily="18" charset="0"/>
              </a:rPr>
              <a:t> пенсионера. </a:t>
            </a:r>
          </a:p>
          <a:p>
            <a:pPr algn="ctr"/>
            <a:r>
              <a:rPr lang="ru-RU" sz="2000">
                <a:latin typeface="Georgia" pitchFamily="18" charset="0"/>
              </a:rPr>
              <a:t>Особой популярностью пользуется программа </a:t>
            </a:r>
          </a:p>
          <a:p>
            <a:pPr algn="ctr"/>
            <a:r>
              <a:rPr lang="ru-RU" sz="2000">
                <a:latin typeface="Georgia" pitchFamily="18" charset="0"/>
              </a:rPr>
              <a:t>«</a:t>
            </a:r>
            <a:r>
              <a:rPr lang="ru-RU" sz="2400" b="1">
                <a:solidFill>
                  <a:schemeClr val="accent1"/>
                </a:solidFill>
                <a:latin typeface="Georgia" pitchFamily="18" charset="0"/>
              </a:rPr>
              <a:t>Основы компьютерной грамотности</a:t>
            </a:r>
            <a:r>
              <a:rPr lang="ru-RU" sz="2000">
                <a:latin typeface="Georgia" pitchFamily="18" charset="0"/>
              </a:rPr>
              <a:t>»</a:t>
            </a:r>
          </a:p>
        </p:txBody>
      </p:sp>
      <p:pic>
        <p:nvPicPr>
          <p:cNvPr id="20483" name="Picture 2" descr="http://www.ksu.edu.ru/images/SuhovAK/iv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997200"/>
            <a:ext cx="27717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500563" y="3933825"/>
            <a:ext cx="439261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Руководителем и автором программы </a:t>
            </a:r>
          </a:p>
          <a:p>
            <a:pPr algn="ctr"/>
            <a:r>
              <a:rPr lang="ru-RU"/>
              <a:t>является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Ивков 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Владимир Анатольевич</a:t>
            </a:r>
            <a:r>
              <a:rPr lang="ru-RU"/>
              <a:t>, </a:t>
            </a:r>
          </a:p>
          <a:p>
            <a:pPr algn="ctr"/>
            <a:r>
              <a:rPr lang="ru-RU"/>
              <a:t>кандидат экономических наук, </a:t>
            </a:r>
          </a:p>
          <a:p>
            <a:pPr algn="ctr"/>
            <a:r>
              <a:rPr lang="ru-RU"/>
              <a:t>доцент кафедры прикладной математики и информатики</a:t>
            </a:r>
          </a:p>
          <a:p>
            <a:endParaRPr lang="ru-RU"/>
          </a:p>
        </p:txBody>
      </p:sp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/>
          </p:cNvSpPr>
          <p:nvPr>
            <p:ph type="body" idx="4294967295"/>
          </p:nvPr>
        </p:nvSpPr>
        <p:spPr>
          <a:xfrm>
            <a:off x="1116013" y="260350"/>
            <a:ext cx="7848600" cy="62642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   </a:t>
            </a:r>
            <a:r>
              <a:rPr lang="ru-RU" sz="2800" b="1" smtClean="0">
                <a:solidFill>
                  <a:srgbClr val="FA350E"/>
                </a:solidFill>
                <a:latin typeface="Times New Roman" pitchFamily="18" charset="0"/>
              </a:rPr>
              <a:t>Основной </a:t>
            </a:r>
            <a:r>
              <a:rPr lang="ru-RU" sz="2800" b="1" u="sng" smtClean="0">
                <a:solidFill>
                  <a:srgbClr val="FA350E"/>
                </a:solidFill>
                <a:latin typeface="Times New Roman" pitchFamily="18" charset="0"/>
              </a:rPr>
              <a:t>целью данной программы</a:t>
            </a:r>
            <a:r>
              <a:rPr lang="ru-RU" sz="2800" b="1" smtClean="0">
                <a:solidFill>
                  <a:srgbClr val="FA350E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rgbClr val="FA350E"/>
                </a:solidFill>
                <a:latin typeface="Times New Roman" pitchFamily="18" charset="0"/>
              </a:rPr>
              <a:t>является </a:t>
            </a:r>
            <a:r>
              <a:rPr lang="ru-RU" sz="2800" b="1" smtClean="0">
                <a:solidFill>
                  <a:srgbClr val="FA350E"/>
                </a:solidFill>
                <a:latin typeface="Times New Roman" pitchFamily="18" charset="0"/>
              </a:rPr>
              <a:t>освоение информационных технологий конечного пользователя персонального компьютера.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sz="2800" b="1" smtClean="0">
              <a:solidFill>
                <a:srgbClr val="FA350E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   </a:t>
            </a:r>
            <a:r>
              <a:rPr lang="ru-RU" sz="2400" b="1" u="sng" smtClean="0">
                <a:solidFill>
                  <a:schemeClr val="accent1"/>
                </a:solidFill>
                <a:latin typeface="Times New Roman" pitchFamily="18" charset="0"/>
              </a:rPr>
              <a:t>К задачам дисциплины можно отнести</a:t>
            </a:r>
            <a:r>
              <a:rPr lang="ru-RU" sz="2400" b="1" smtClean="0">
                <a:solidFill>
                  <a:schemeClr val="accent1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ознакомление с основными характеристиками и возможностями персонального компьютера и периферийных устройств;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освоение основных технологий обработки информации с помощью офисного программного обеспечения, а именно: работа с текстом и графикой;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ознакомление с Интернет- технологиями: поиск информации в сети, организация обмена информацией через электронную почту и другие сервисы Интернет.</a:t>
            </a:r>
          </a:p>
        </p:txBody>
      </p:sp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700" b="1" smtClean="0">
                <a:effectLst/>
                <a:latin typeface="Times New Roman" pitchFamily="18" charset="0"/>
              </a:rPr>
              <a:t>Преподавателями</a:t>
            </a:r>
            <a:r>
              <a:rPr lang="ru-RU" sz="4700" smtClean="0">
                <a:effectLst/>
                <a:latin typeface="Times New Roman" pitchFamily="18" charset="0"/>
              </a:rPr>
              <a:t> </a:t>
            </a:r>
            <a:r>
              <a:rPr lang="ru-RU" sz="3500" smtClean="0">
                <a:effectLst/>
                <a:latin typeface="Times New Roman" pitchFamily="18" charset="0"/>
              </a:rPr>
              <a:t/>
            </a:r>
            <a:br>
              <a:rPr lang="ru-RU" sz="3500" smtClean="0">
                <a:effectLst/>
                <a:latin typeface="Times New Roman" pitchFamily="18" charset="0"/>
              </a:rPr>
            </a:br>
            <a:r>
              <a:rPr lang="ru-RU" sz="3500" smtClean="0">
                <a:effectLst/>
                <a:latin typeface="Times New Roman" pitchFamily="18" charset="0"/>
              </a:rPr>
              <a:t>программы являются:</a:t>
            </a: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1258888" y="1700213"/>
            <a:ext cx="7343775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A350E"/>
                </a:solidFill>
                <a:latin typeface="Times New Roman" pitchFamily="18" charset="0"/>
              </a:rPr>
              <a:t>Владимир Анатольевич Ивков</a:t>
            </a:r>
            <a:r>
              <a:rPr lang="ru-RU">
                <a:latin typeface="Times New Roman" pitchFamily="18" charset="0"/>
              </a:rPr>
              <a:t>, </a:t>
            </a:r>
          </a:p>
          <a:p>
            <a:r>
              <a:rPr lang="ru-RU">
                <a:latin typeface="Times New Roman" pitchFamily="18" charset="0"/>
              </a:rPr>
              <a:t>кандидат экономических наук, </a:t>
            </a:r>
          </a:p>
          <a:p>
            <a:r>
              <a:rPr lang="ru-RU">
                <a:latin typeface="Times New Roman" pitchFamily="18" charset="0"/>
              </a:rPr>
              <a:t>доцент кафедры прикладной математики и информатики</a:t>
            </a:r>
          </a:p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Тема: Общие сведения о персональном компьютере, операционная система, текстовый редактор, электронные таблицы, презентация и мультимедиа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solidFill>
                  <a:srgbClr val="FA350E"/>
                </a:solidFill>
                <a:latin typeface="Times New Roman" pitchFamily="18" charset="0"/>
              </a:rPr>
              <a:t>Алексей Александрович Пигузов</a:t>
            </a:r>
            <a:r>
              <a:rPr lang="ru-RU">
                <a:latin typeface="Times New Roman" pitchFamily="18" charset="0"/>
              </a:rPr>
              <a:t>, </a:t>
            </a:r>
          </a:p>
          <a:p>
            <a:r>
              <a:rPr lang="ru-RU">
                <a:latin typeface="Times New Roman" pitchFamily="18" charset="0"/>
              </a:rPr>
              <a:t>кандидат педагогических наук, </a:t>
            </a:r>
          </a:p>
          <a:p>
            <a:r>
              <a:rPr lang="ru-RU">
                <a:latin typeface="Times New Roman" pitchFamily="18" charset="0"/>
              </a:rPr>
              <a:t>доцент кафедры </a:t>
            </a:r>
            <a:r>
              <a:rPr lang="ru-RU"/>
              <a:t>прикладной математики и информатики</a:t>
            </a:r>
          </a:p>
          <a:p>
            <a:r>
              <a:rPr lang="ru-RU">
                <a:solidFill>
                  <a:schemeClr val="accent1"/>
                </a:solidFill>
              </a:rPr>
              <a:t>Тема: Компьютерные сети. Интернет.</a:t>
            </a:r>
          </a:p>
          <a:p>
            <a:endParaRPr lang="ru-RU">
              <a:solidFill>
                <a:schemeClr val="accent1"/>
              </a:solidFill>
            </a:endParaRPr>
          </a:p>
          <a:p>
            <a:r>
              <a:rPr lang="ru-RU">
                <a:solidFill>
                  <a:srgbClr val="FA350E"/>
                </a:solidFill>
              </a:rPr>
              <a:t>Юлия Владимировна Кудряшова</a:t>
            </a:r>
            <a:r>
              <a:rPr lang="ru-RU"/>
              <a:t>,</a:t>
            </a:r>
          </a:p>
          <a:p>
            <a:r>
              <a:rPr lang="ru-RU"/>
              <a:t>старший преподаватель кафедры прикладной математики и информатики. </a:t>
            </a:r>
          </a:p>
          <a:p>
            <a:r>
              <a:rPr lang="ru-RU">
                <a:solidFill>
                  <a:schemeClr val="accent1"/>
                </a:solidFill>
              </a:rPr>
              <a:t>Тема: Компьютерная графика.</a:t>
            </a:r>
            <a:endParaRPr lang="ru-RU">
              <a:solidFill>
                <a:schemeClr val="accent1"/>
              </a:solidFill>
              <a:latin typeface="Times New Roman" pitchFamily="18" charset="0"/>
            </a:endParaRPr>
          </a:p>
          <a:p>
            <a:pPr eaLnBrk="0" hangingPunct="0"/>
            <a:endParaRPr lang="ru-RU">
              <a:solidFill>
                <a:schemeClr val="accent1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71550" y="188913"/>
            <a:ext cx="74168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900" b="1" smtClean="0">
                <a:effectLst/>
                <a:latin typeface="Times New Roman" pitchFamily="18" charset="0"/>
              </a:rPr>
              <a:t>Выпускники </a:t>
            </a:r>
            <a:br>
              <a:rPr lang="ru-RU" sz="3900" b="1" smtClean="0">
                <a:effectLst/>
                <a:latin typeface="Times New Roman" pitchFamily="18" charset="0"/>
              </a:rPr>
            </a:br>
            <a:r>
              <a:rPr lang="ru-RU" sz="3500" b="1" smtClean="0">
                <a:effectLst/>
                <a:latin typeface="Times New Roman" pitchFamily="18" charset="0"/>
              </a:rPr>
              <a:t>Университета пожилого человека</a:t>
            </a:r>
          </a:p>
        </p:txBody>
      </p:sp>
      <p:pic>
        <p:nvPicPr>
          <p:cNvPr id="33800" name="Picture 8" descr="Universitet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557338"/>
            <a:ext cx="6480175" cy="48609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DSC08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60350"/>
            <a:ext cx="7632700" cy="5473700"/>
          </a:xfrm>
          <a:prstGeom prst="rect">
            <a:avLst/>
          </a:prstGeom>
          <a:noFill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971550" y="6037263"/>
            <a:ext cx="8172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</a:rPr>
              <a:t>Выпуск, апрель 2012 года, программа "Основы компьютерной грамотности" </a:t>
            </a:r>
          </a:p>
        </p:txBody>
      </p:sp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DSC09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7634287" cy="5724525"/>
          </a:xfrm>
          <a:prstGeom prst="rect">
            <a:avLst/>
          </a:prstGeom>
          <a:noFill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042988" y="6237288"/>
            <a:ext cx="8101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Выпуск, декабрь 2012 года, программа "Основы компьютерной грамотности" </a:t>
            </a:r>
          </a:p>
        </p:txBody>
      </p:sp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Изображение 1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260350"/>
            <a:ext cx="8723312" cy="5800725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68313" y="6184900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Выпуск, апрель 2013 года, программа "Основы компьютерной грамотности"</a:t>
            </a:r>
          </a:p>
        </p:txBody>
      </p:sp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1258888" y="476250"/>
            <a:ext cx="7499350" cy="480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Вся информация о работе </a:t>
            </a:r>
            <a:endParaRPr lang="en-US" smtClean="0"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chemeClr val="accent1"/>
                </a:solidFill>
                <a:latin typeface="Times New Roman" pitchFamily="18" charset="0"/>
              </a:rPr>
              <a:t>Университета пожилого человека</a:t>
            </a:r>
            <a:r>
              <a:rPr lang="ru-RU" smtClean="0">
                <a:latin typeface="Times New Roman" pitchFamily="18" charset="0"/>
              </a:rPr>
              <a:t> представлена на сайте </a:t>
            </a:r>
            <a:endParaRPr lang="en-US" smtClean="0"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Костромского государственного университета имени Н.А.Некрасова</a:t>
            </a:r>
          </a:p>
          <a:p>
            <a:pPr algn="ctr">
              <a:buFont typeface="Wingdings 2" pitchFamily="18" charset="2"/>
              <a:buNone/>
            </a:pPr>
            <a:r>
              <a:rPr lang="en-US" sz="5400" smtClean="0">
                <a:latin typeface="Times New Roman" pitchFamily="18" charset="0"/>
                <a:hlinkClick r:id="rId2"/>
              </a:rPr>
              <a:t>www.ksu.edu.ru</a:t>
            </a:r>
            <a:endParaRPr lang="en-US" sz="5400" smtClean="0"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en-US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005263"/>
            <a:ext cx="7812088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331913" y="1268413"/>
            <a:ext cx="7593012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Garamond" pitchFamily="18" charset="0"/>
            </a:endParaRPr>
          </a:p>
          <a:p>
            <a:pPr algn="ctr"/>
            <a:r>
              <a:rPr lang="ru-RU" sz="3200" b="1">
                <a:solidFill>
                  <a:schemeClr val="accent1"/>
                </a:solidFill>
                <a:latin typeface="Georgia" pitchFamily="18" charset="0"/>
              </a:rPr>
              <a:t>1 октября 2011 года</a:t>
            </a:r>
            <a:r>
              <a:rPr lang="ru-RU" sz="2400" b="1">
                <a:latin typeface="Georgia" pitchFamily="18" charset="0"/>
              </a:rPr>
              <a:t>, </a:t>
            </a:r>
          </a:p>
          <a:p>
            <a:pPr algn="ctr"/>
            <a:r>
              <a:rPr lang="ru-RU" sz="2400" b="1">
                <a:latin typeface="Georgia" pitchFamily="18" charset="0"/>
              </a:rPr>
              <a:t>в Международный день пожилого человека,</a:t>
            </a:r>
            <a:r>
              <a:rPr lang="ru-RU" sz="2400">
                <a:latin typeface="Georgia" pitchFamily="18" charset="0"/>
              </a:rPr>
              <a:t> </a:t>
            </a:r>
          </a:p>
          <a:p>
            <a:pPr algn="ctr"/>
            <a:r>
              <a:rPr lang="ru-RU" sz="2400">
                <a:latin typeface="Georgia" pitchFamily="18" charset="0"/>
              </a:rPr>
              <a:t>на базе </a:t>
            </a:r>
          </a:p>
          <a:p>
            <a:pPr algn="ctr"/>
            <a:r>
              <a:rPr lang="ru-RU" sz="2400">
                <a:latin typeface="Georgia" pitchFamily="18" charset="0"/>
              </a:rPr>
              <a:t>Костромского государственного университета имени Н.А. Некрасов </a:t>
            </a:r>
          </a:p>
          <a:p>
            <a:pPr algn="ctr"/>
            <a:r>
              <a:rPr lang="ru-RU" sz="2400">
                <a:latin typeface="Georgia" pitchFamily="18" charset="0"/>
              </a:rPr>
              <a:t>в рамках областного социального проекта </a:t>
            </a:r>
          </a:p>
          <a:p>
            <a:pPr algn="ctr"/>
            <a:r>
              <a:rPr lang="ru-RU" sz="2400">
                <a:latin typeface="Georgia" pitchFamily="18" charset="0"/>
              </a:rPr>
              <a:t>«Учиться никогда не поздно» </a:t>
            </a:r>
          </a:p>
          <a:p>
            <a:pPr algn="ctr"/>
            <a:r>
              <a:rPr lang="ru-RU" sz="2400">
                <a:latin typeface="Georgia" pitchFamily="18" charset="0"/>
              </a:rPr>
              <a:t>открылся</a:t>
            </a:r>
          </a:p>
          <a:p>
            <a:pPr algn="ctr"/>
            <a:r>
              <a:rPr lang="ru-RU" sz="3200">
                <a:latin typeface="Georgia" pitchFamily="18" charset="0"/>
              </a:rPr>
              <a:t> </a:t>
            </a:r>
            <a:r>
              <a:rPr lang="ru-RU" sz="4400" b="1">
                <a:solidFill>
                  <a:schemeClr val="accent1"/>
                </a:solidFill>
                <a:latin typeface="Georgia" pitchFamily="18" charset="0"/>
              </a:rPr>
              <a:t>«Университет </a:t>
            </a:r>
          </a:p>
          <a:p>
            <a:pPr algn="ctr"/>
            <a:r>
              <a:rPr lang="ru-RU" sz="4400" b="1">
                <a:solidFill>
                  <a:schemeClr val="accent1"/>
                </a:solidFill>
                <a:latin typeface="Georgia" pitchFamily="18" charset="0"/>
              </a:rPr>
              <a:t>пожилого человека</a:t>
            </a:r>
            <a:r>
              <a:rPr lang="ru-RU" sz="3600" b="1">
                <a:solidFill>
                  <a:schemeClr val="accent1"/>
                </a:solidFill>
                <a:latin typeface="Georgia" pitchFamily="18" charset="0"/>
              </a:rPr>
              <a:t>».</a:t>
            </a:r>
            <a:r>
              <a:rPr lang="ru-RU" sz="2400" b="1">
                <a:latin typeface="Georgia" pitchFamily="18" charset="0"/>
              </a:rPr>
              <a:t> </a:t>
            </a:r>
          </a:p>
          <a:p>
            <a:pPr algn="ctr"/>
            <a:endParaRPr lang="ru-RU" sz="2400">
              <a:latin typeface="Georgia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116013" y="476250"/>
            <a:ext cx="75596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Georgia" pitchFamily="18" charset="0"/>
              </a:rPr>
              <a:t>ИСТОРИЧЕСКАЯ         СПРАВКА</a:t>
            </a:r>
          </a:p>
        </p:txBody>
      </p:sp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gu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295" r="11295"/>
          <a:stretch>
            <a:fillRect/>
          </a:stretch>
        </p:blipFill>
        <p:spPr>
          <a:xfrm>
            <a:off x="830263" y="1200153"/>
            <a:ext cx="4419600" cy="3514531"/>
          </a:xfrm>
        </p:spPr>
      </p:pic>
      <p:sp>
        <p:nvSpPr>
          <p:cNvPr id="10246" name="Текст 3"/>
          <p:cNvSpPr>
            <a:spLocks noGrp="1"/>
          </p:cNvSpPr>
          <p:nvPr>
            <p:ph type="body" sz="half" idx="2"/>
          </p:nvPr>
        </p:nvSpPr>
        <p:spPr>
          <a:xfrm>
            <a:off x="755650" y="4797425"/>
            <a:ext cx="4419600" cy="7620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mtClean="0"/>
              <a:t>Вручение студенческого билета первым слушателям Университета пожилого человека</a:t>
            </a:r>
          </a:p>
        </p:txBody>
      </p:sp>
      <p:pic>
        <p:nvPicPr>
          <p:cNvPr id="10248" name="Picture 8" descr="kgu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644900"/>
            <a:ext cx="3260725" cy="2778125"/>
          </a:xfrm>
          <a:prstGeom prst="rect">
            <a:avLst/>
          </a:prstGeom>
          <a:noFill/>
        </p:spPr>
      </p:pic>
      <p:graphicFrame>
        <p:nvGraphicFramePr>
          <p:cNvPr id="10261" name="Group 21"/>
          <p:cNvGraphicFramePr>
            <a:graphicFrameLocks noGrp="1"/>
          </p:cNvGraphicFramePr>
          <p:nvPr/>
        </p:nvGraphicFramePr>
        <p:xfrm>
          <a:off x="5867400" y="2420938"/>
          <a:ext cx="2687638" cy="865188"/>
        </p:xfrm>
        <a:graphic>
          <a:graphicData uri="http://schemas.openxmlformats.org/drawingml/2006/table">
            <a:tbl>
              <a:tblPr/>
              <a:tblGrid>
                <a:gridCol w="2687638"/>
              </a:tblGrid>
              <a:tr h="865188"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Первый звонок в Университете пожилого человека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116013" y="260350"/>
            <a:ext cx="77041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eorgia" pitchFamily="18" charset="0"/>
              </a:rPr>
              <a:t>Открытие университета стало возможным благодаря инициативе губернатора, поддержке регионального отделения партии «Единая Россия» и большой активности ветеранских организаций. На большом совместном заседании при участии департаментов образования и соцзащиты, Костромского регионального отделения Общероссийской общественной организации «Союз пенсионеров России», были определены программы обучения и состав групп слушателей.</a:t>
            </a:r>
            <a:br>
              <a:rPr lang="ru-RU" sz="2000">
                <a:latin typeface="Georgia" pitchFamily="18" charset="0"/>
              </a:rPr>
            </a:br>
            <a:endParaRPr lang="ru-RU" sz="2000">
              <a:latin typeface="Georgia" pitchFamily="18" charset="0"/>
            </a:endParaRPr>
          </a:p>
          <a:p>
            <a:pPr algn="ctr"/>
            <a:endParaRPr lang="ru-RU" sz="2000">
              <a:latin typeface="Georgia" pitchFamily="18" charset="0"/>
            </a:endParaRPr>
          </a:p>
        </p:txBody>
      </p:sp>
      <p:pic>
        <p:nvPicPr>
          <p:cNvPr id="11267" name="Picture 2" descr="C:\Users\Ольга\Desktop\Университет пожилого человека\kgu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068638"/>
            <a:ext cx="88614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университет пожилого человека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65400"/>
            <a:ext cx="87884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971550" y="260350"/>
            <a:ext cx="78486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Georgia" pitchFamily="18" charset="0"/>
              </a:rPr>
              <a:t>Интернет</a:t>
            </a:r>
            <a:r>
              <a:rPr lang="ru-RU" sz="2800">
                <a:latin typeface="Georgia" pitchFamily="18" charset="0"/>
              </a:rPr>
              <a:t> </a:t>
            </a:r>
          </a:p>
          <a:p>
            <a:pPr algn="ctr"/>
            <a:r>
              <a:rPr lang="ru-RU" sz="2800">
                <a:latin typeface="Georgia" pitchFamily="18" charset="0"/>
              </a:rPr>
              <a:t>запестрил сообщениями об открытии </a:t>
            </a:r>
          </a:p>
          <a:p>
            <a:pPr algn="ctr"/>
            <a:r>
              <a:rPr lang="ru-RU" sz="2800">
                <a:latin typeface="Georgia" pitchFamily="18" charset="0"/>
              </a:rPr>
              <a:t>в Костроме </a:t>
            </a:r>
          </a:p>
          <a:p>
            <a:pPr algn="ctr"/>
            <a:r>
              <a:rPr lang="ru-RU" sz="3200" b="1">
                <a:latin typeface="Georgia" pitchFamily="18" charset="0"/>
              </a:rPr>
              <a:t>Университета пожилого человека</a:t>
            </a:r>
          </a:p>
        </p:txBody>
      </p:sp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582025" cy="64674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ьга\Desktop\университет пожилого человека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8913"/>
            <a:ext cx="7656512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ьга\Desktop\университет пожилого человека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88913"/>
            <a:ext cx="544195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Universit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3227387" cy="2079625"/>
          </a:xfrm>
          <a:prstGeom prst="rect">
            <a:avLst/>
          </a:prstGeom>
          <a:noFill/>
        </p:spPr>
      </p:pic>
      <p:pic>
        <p:nvPicPr>
          <p:cNvPr id="15365" name="Picture 5" descr="Изображение 1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349500"/>
            <a:ext cx="3287712" cy="2185988"/>
          </a:xfrm>
          <a:prstGeom prst="rect">
            <a:avLst/>
          </a:prstGeom>
          <a:noFill/>
        </p:spPr>
      </p:pic>
      <p:pic>
        <p:nvPicPr>
          <p:cNvPr id="15366" name="Picture 6" descr="DSC083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724400"/>
            <a:ext cx="3348037" cy="19446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esktop\университет пожилого человека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8913"/>
            <a:ext cx="788511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" descr="C:\Users\Ольга\Desktop\Университет пожилого человека\kgu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860800"/>
            <a:ext cx="42449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Ольга\Desktop\Университет пожилого человека\kgu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870325"/>
            <a:ext cx="31956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448</TotalTime>
  <Words>428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Garamond</vt:lpstr>
      <vt:lpstr>Georgia</vt:lpstr>
      <vt:lpstr>Arial Black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Дополнительные  образовательные программы для слушателей  Университета пожилого человека:</vt:lpstr>
      <vt:lpstr>Слайд 12</vt:lpstr>
      <vt:lpstr>Слайд 13</vt:lpstr>
      <vt:lpstr>Преподавателями  программы являются:</vt:lpstr>
      <vt:lpstr>Выпускники  Университета пожилого человека</vt:lpstr>
      <vt:lpstr>Слайд 16</vt:lpstr>
      <vt:lpstr>Слайд 17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50</cp:revision>
  <dcterms:created xsi:type="dcterms:W3CDTF">2013-10-26T17:32:51Z</dcterms:created>
  <dcterms:modified xsi:type="dcterms:W3CDTF">2014-03-04T21:35:22Z</dcterms:modified>
</cp:coreProperties>
</file>